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3" r:id="rId2"/>
    <p:sldId id="256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71" r:id="rId13"/>
    <p:sldId id="272" r:id="rId14"/>
    <p:sldId id="273" r:id="rId15"/>
    <p:sldId id="274" r:id="rId16"/>
    <p:sldId id="275" r:id="rId17"/>
    <p:sldId id="278" r:id="rId18"/>
    <p:sldId id="279" r:id="rId19"/>
    <p:sldId id="280" r:id="rId20"/>
    <p:sldId id="281" r:id="rId21"/>
    <p:sldId id="283" r:id="rId22"/>
    <p:sldId id="294" r:id="rId23"/>
  </p:sldIdLst>
  <p:sldSz cx="12192000" cy="6858000"/>
  <p:notesSz cx="6858000" cy="9144000"/>
  <p:custDataLst>
    <p:tags r:id="rId25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0808"/>
    <a:srgbClr val="203864"/>
    <a:srgbClr val="6699FF"/>
    <a:srgbClr val="5483CE"/>
    <a:srgbClr val="2E75B6"/>
    <a:srgbClr val="3399FF"/>
    <a:srgbClr val="124A88"/>
    <a:srgbClr val="6A89C6"/>
    <a:srgbClr val="F5BE4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497" autoAdjust="0"/>
    <p:restoredTop sz="94660"/>
  </p:normalViewPr>
  <p:slideViewPr>
    <p:cSldViewPr snapToGrid="0">
      <p:cViewPr varScale="1">
        <p:scale>
          <a:sx n="72" d="100"/>
          <a:sy n="72" d="100"/>
        </p:scale>
        <p:origin x="62" y="5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1135EB-A87F-445C-8F45-6A070E21BA82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A577F41-E331-4245-85F8-8CB53CD9C49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1199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7951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8823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13573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14680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57857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359188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330151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35260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096867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6674032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4174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49435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7945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47794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20704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55947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0721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4485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54617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17534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A577F41-E331-4245-85F8-8CB53CD9C490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9919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7376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67222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7577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5/12/2024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821880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0988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8256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954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540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0346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0235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9315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9AF2A-1DFE-4284-9BA0-38E327E9BDA1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069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69AF2A-1DFE-4284-9BA0-38E327E9BDA1}" type="datetimeFigureOut">
              <a:rPr lang="ru-RU" smtClean="0"/>
              <a:pPr/>
              <a:t>12.05.2024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7D30596-D860-4216-9686-8EEA3AAC6ED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756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" Target="slide7.xml"/><Relationship Id="rId13" Type="http://schemas.openxmlformats.org/officeDocument/2006/relationships/slide" Target="slide12.xml"/><Relationship Id="rId18" Type="http://schemas.openxmlformats.org/officeDocument/2006/relationships/slide" Target="slide17.xml"/><Relationship Id="rId3" Type="http://schemas.openxmlformats.org/officeDocument/2006/relationships/image" Target="../media/image3.png"/><Relationship Id="rId21" Type="http://schemas.openxmlformats.org/officeDocument/2006/relationships/slide" Target="slide20.xml"/><Relationship Id="rId7" Type="http://schemas.openxmlformats.org/officeDocument/2006/relationships/slide" Target="slide6.xml"/><Relationship Id="rId12" Type="http://schemas.openxmlformats.org/officeDocument/2006/relationships/slide" Target="slide11.xml"/><Relationship Id="rId17" Type="http://schemas.openxmlformats.org/officeDocument/2006/relationships/slide" Target="slide16.xml"/><Relationship Id="rId2" Type="http://schemas.openxmlformats.org/officeDocument/2006/relationships/notesSlide" Target="../notesSlides/notesSlide1.xml"/><Relationship Id="rId16" Type="http://schemas.openxmlformats.org/officeDocument/2006/relationships/slide" Target="slide15.xml"/><Relationship Id="rId20" Type="http://schemas.openxmlformats.org/officeDocument/2006/relationships/slide" Target="slide19.xml"/><Relationship Id="rId1" Type="http://schemas.openxmlformats.org/officeDocument/2006/relationships/slideLayout" Target="../slideLayouts/slideLayout7.xml"/><Relationship Id="rId6" Type="http://schemas.openxmlformats.org/officeDocument/2006/relationships/slide" Target="slide5.xml"/><Relationship Id="rId11" Type="http://schemas.openxmlformats.org/officeDocument/2006/relationships/slide" Target="slide10.xml"/><Relationship Id="rId5" Type="http://schemas.openxmlformats.org/officeDocument/2006/relationships/slide" Target="slide4.xml"/><Relationship Id="rId15" Type="http://schemas.openxmlformats.org/officeDocument/2006/relationships/slide" Target="slide14.xml"/><Relationship Id="rId23" Type="http://schemas.openxmlformats.org/officeDocument/2006/relationships/slide" Target="slide22.xml"/><Relationship Id="rId10" Type="http://schemas.openxmlformats.org/officeDocument/2006/relationships/slide" Target="slide9.xml"/><Relationship Id="rId19" Type="http://schemas.openxmlformats.org/officeDocument/2006/relationships/slide" Target="slide18.xml"/><Relationship Id="rId4" Type="http://schemas.openxmlformats.org/officeDocument/2006/relationships/slide" Target="slide3.xml"/><Relationship Id="rId9" Type="http://schemas.openxmlformats.org/officeDocument/2006/relationships/slide" Target="slide8.xml"/><Relationship Id="rId14" Type="http://schemas.openxmlformats.org/officeDocument/2006/relationships/slide" Target="slide13.xml"/><Relationship Id="rId22" Type="http://schemas.openxmlformats.org/officeDocument/2006/relationships/slide" Target="slide2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641684" y="1917031"/>
            <a:ext cx="577515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1"/>
                </a:solidFill>
              </a:rPr>
              <a:t>Интерактивная игра </a:t>
            </a:r>
          </a:p>
          <a:p>
            <a:pPr algn="ctr"/>
            <a:r>
              <a:rPr lang="ru-RU" sz="4800" dirty="0">
                <a:solidFill>
                  <a:schemeClr val="bg1"/>
                </a:solidFill>
              </a:rPr>
              <a:t>«ФИНАНСОВАЯ БЕЗОПАСНОСТЬ»</a:t>
            </a:r>
          </a:p>
        </p:txBody>
      </p:sp>
      <p:pic>
        <p:nvPicPr>
          <p:cNvPr id="1028" name="Picture 4" descr="C:\Users\7211К\Documents\Экономическая безопасность\презентация\logotip-s-podpisyu.png"/>
          <p:cNvPicPr>
            <a:picLocks noChangeAspect="1" noChangeArrowheads="1"/>
          </p:cNvPicPr>
          <p:nvPr/>
        </p:nvPicPr>
        <p:blipFill>
          <a:blip r:embed="rId3" cstate="print"/>
          <a:srcRect b="33333"/>
          <a:stretch>
            <a:fillRect/>
          </a:stretch>
        </p:blipFill>
        <p:spPr bwMode="auto">
          <a:xfrm>
            <a:off x="0" y="0"/>
            <a:ext cx="1204178" cy="641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295457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" y="599065"/>
            <a:ext cx="7040880" cy="26161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№8</a:t>
            </a:r>
          </a:p>
          <a:p>
            <a:endParaRPr lang="ru-RU" sz="3200" dirty="0"/>
          </a:p>
          <a:p>
            <a:r>
              <a:rPr lang="ru-RU" sz="3200" dirty="0"/>
              <a:t>Дайте определение </a:t>
            </a:r>
            <a:r>
              <a:rPr lang="ru-RU" sz="3600" dirty="0"/>
              <a:t>«</a:t>
            </a:r>
            <a:r>
              <a:rPr lang="ru-RU" sz="3600" dirty="0" err="1"/>
              <a:t>веб-фишингу</a:t>
            </a:r>
            <a:r>
              <a:rPr lang="ru-RU" sz="3600" dirty="0"/>
              <a:t>»</a:t>
            </a:r>
            <a:endParaRPr lang="ru-RU" sz="3200" dirty="0"/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6114" y="5486401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78531" y="5465166"/>
            <a:ext cx="905469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технология </a:t>
            </a:r>
            <a:r>
              <a:rPr lang="ru-RU" sz="2400" dirty="0" err="1"/>
              <a:t>интернет-мошенничества</a:t>
            </a:r>
            <a:r>
              <a:rPr lang="ru-RU" sz="2400" dirty="0"/>
              <a:t>, заключающаяся в краже личных конфиденциальных данных (пароли доступа, данные банковских и идентификационных карт)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7211К\Documents\ypkxo9gvlt4m89_iqzqgvzc-squ.jpeg"/>
          <p:cNvPicPr>
            <a:picLocks noChangeAspect="1" noChangeArrowheads="1"/>
          </p:cNvPicPr>
          <p:nvPr/>
        </p:nvPicPr>
        <p:blipFill>
          <a:blip r:embed="rId4" cstate="print"/>
          <a:srcRect l="4524" t="2934" r="5053" b="13067"/>
          <a:stretch>
            <a:fillRect/>
          </a:stretch>
        </p:blipFill>
        <p:spPr bwMode="auto">
          <a:xfrm>
            <a:off x="6593305" y="2294963"/>
            <a:ext cx="5165558" cy="28866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40878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3" y="647191"/>
            <a:ext cx="685357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№9</a:t>
            </a:r>
          </a:p>
          <a:p>
            <a:endParaRPr lang="ru-RU" sz="3200" dirty="0"/>
          </a:p>
          <a:p>
            <a:r>
              <a:rPr lang="ru-RU" sz="3200" dirty="0"/>
              <a:t>Раскройте определение </a:t>
            </a:r>
            <a:r>
              <a:rPr lang="ru-RU" sz="3600" dirty="0"/>
              <a:t>«</a:t>
            </a:r>
            <a:r>
              <a:rPr lang="ru-RU" sz="3600" dirty="0" err="1"/>
              <a:t>фарминг</a:t>
            </a:r>
            <a:r>
              <a:rPr lang="ru-RU" sz="3600" dirty="0"/>
              <a:t>»</a:t>
            </a:r>
            <a:endParaRPr lang="ru-RU" sz="3200" dirty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46114" y="5434323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88444" y="5449124"/>
            <a:ext cx="86437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похищение денежных средств и персональной информации посредством использования сайтов-клонов банков, финансовых компаний, </a:t>
            </a:r>
            <a:r>
              <a:rPr lang="ru-RU" sz="2400" dirty="0" err="1"/>
              <a:t>онлайн-магазинов</a:t>
            </a:r>
            <a:r>
              <a:rPr lang="ru-RU" sz="2400" dirty="0"/>
              <a:t>, авиакомпаний и т. д.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7211К\Documents\scale_1200 (1)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49979" y="2268459"/>
            <a:ext cx="4876798" cy="274931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737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30" y="518855"/>
            <a:ext cx="1142476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№10</a:t>
            </a:r>
          </a:p>
          <a:p>
            <a:endParaRPr lang="ru-RU" sz="3200" dirty="0"/>
          </a:p>
          <a:p>
            <a:r>
              <a:rPr lang="ru-RU" sz="3200" dirty="0"/>
              <a:t>Раскройте определение </a:t>
            </a:r>
            <a:r>
              <a:rPr lang="ru-RU" sz="3600" dirty="0"/>
              <a:t>«программы-вымогатели»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8272" y="4913815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26732" y="4849613"/>
            <a:ext cx="95348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вредоносное ПО, которое блокирует доступ к компьютерной системе пользователя или предотвращает считывание записанных в ней данных, а затем требует совершить анонимный </a:t>
            </a:r>
            <a:r>
              <a:rPr lang="ru-RU" sz="2800" dirty="0" err="1"/>
              <a:t>онлайн-платеж</a:t>
            </a:r>
            <a:r>
              <a:rPr lang="ru-RU" sz="2800" dirty="0"/>
              <a:t> для восстановления доступа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7211К\Documents\2020-10-13_14-31-04.jpg"/>
          <p:cNvPicPr>
            <a:picLocks noChangeAspect="1" noChangeArrowheads="1"/>
          </p:cNvPicPr>
          <p:nvPr/>
        </p:nvPicPr>
        <p:blipFill>
          <a:blip r:embed="rId4" cstate="print"/>
          <a:srcRect l="5350" t="3965" r="3494" b="3524"/>
          <a:stretch>
            <a:fillRect/>
          </a:stretch>
        </p:blipFill>
        <p:spPr bwMode="auto">
          <a:xfrm>
            <a:off x="6593304" y="2229853"/>
            <a:ext cx="4935097" cy="26309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994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5003" y="411373"/>
            <a:ext cx="1153144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№11 </a:t>
            </a:r>
          </a:p>
          <a:p>
            <a:endParaRPr lang="ru-RU" sz="3200" u="sng" dirty="0"/>
          </a:p>
          <a:p>
            <a:r>
              <a:rPr lang="ru-RU" sz="3200" dirty="0"/>
              <a:t>Перечислите виды финансового мошенничества (не менее 2)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366982" y="4367332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1667253" y="4373577"/>
            <a:ext cx="9799321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/>
              <a:t> Мошенничество в сфере кредитования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Мошенничество в сфере страхования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Мошенничество в сфере компьютерной информации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Мошенничество при получении выплат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Мошенничество с использованием платежных карт </a:t>
            </a:r>
          </a:p>
        </p:txBody>
      </p:sp>
    </p:spTree>
    <p:extLst>
      <p:ext uri="{BB962C8B-B14F-4D97-AF65-F5344CB8AC3E}">
        <p14:creationId xmlns:p14="http://schemas.microsoft.com/office/powerpoint/2010/main" val="274845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476809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№12</a:t>
            </a:r>
          </a:p>
          <a:p>
            <a:endParaRPr lang="ru-RU" sz="3200" dirty="0"/>
          </a:p>
          <a:p>
            <a:r>
              <a:rPr lang="ru-RU" sz="3200" dirty="0"/>
              <a:t>Дайте определение </a:t>
            </a:r>
            <a:r>
              <a:rPr lang="ru-RU" sz="3600" dirty="0"/>
              <a:t>«</a:t>
            </a:r>
            <a:r>
              <a:rPr lang="ru-RU" sz="3600" dirty="0" err="1"/>
              <a:t>антифрод-системе</a:t>
            </a:r>
            <a:r>
              <a:rPr lang="ru-RU" sz="3600" dirty="0"/>
              <a:t>»</a:t>
            </a:r>
            <a:endParaRPr lang="ru-RU" sz="28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699" y="5707038"/>
            <a:ext cx="902260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программное обеспечение, используемое в целях мониторинга, обнаружения и минимизации уровня мошенничества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2" name="Picture 2" descr="C:\Users\7211К\Documents\FF-cover-crop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05437" y="1754433"/>
            <a:ext cx="6273215" cy="35286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94920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9335" y="262180"/>
            <a:ext cx="626001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№13</a:t>
            </a:r>
          </a:p>
          <a:p>
            <a:endParaRPr lang="ru-RU" sz="3200" dirty="0"/>
          </a:p>
          <a:p>
            <a:r>
              <a:rPr lang="ru-RU" sz="3200" dirty="0"/>
              <a:t>Назовите известную мошенницу во времена Царской России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05721" y="5724401"/>
            <a:ext cx="78852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Сонька Золотая Ручка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7211К\Documents\Sofia_Blyuvshtein__Golden_Hand_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2939" y="2374231"/>
            <a:ext cx="2855367" cy="31948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6224336" y="1296897"/>
            <a:ext cx="596766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Прятала драгоценные камни под свои очень длинные ногти, более же крупные украшения заменяла фальшивками</a:t>
            </a:r>
          </a:p>
          <a:p>
            <a:endParaRPr lang="ru-RU" sz="2400" dirty="0"/>
          </a:p>
          <a:p>
            <a:r>
              <a:rPr lang="ru-RU" sz="2400" dirty="0"/>
              <a:t>Связывала свою жизнь с тем или иным мужчиной, аферистка брала его фамилию, а затем исчезала с семейной наличностью</a:t>
            </a:r>
          </a:p>
          <a:p>
            <a:endParaRPr lang="ru-RU" sz="2400" dirty="0"/>
          </a:p>
          <a:p>
            <a:r>
              <a:rPr lang="ru-RU" sz="2400" dirty="0"/>
              <a:t>Подмешивала купцам и чиновникам при знакомстве в поездах снотворное в напитки. Просыпаясь, жертвы обнаруживали пропажу огромных сумм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021053" y="304800"/>
            <a:ext cx="20355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>
                <a:solidFill>
                  <a:srgbClr val="002060"/>
                </a:solidFill>
              </a:rPr>
              <a:t>Подсказка</a:t>
            </a:r>
          </a:p>
        </p:txBody>
      </p:sp>
    </p:spTree>
    <p:extLst>
      <p:ext uri="{BB962C8B-B14F-4D97-AF65-F5344CB8AC3E}">
        <p14:creationId xmlns:p14="http://schemas.microsoft.com/office/powerpoint/2010/main" val="1942388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  <p:bldLst>
      <p:bldP spid="5" grpId="0"/>
      <p:bldP spid="8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1735" y="29638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7554" y="3506157"/>
            <a:ext cx="6673056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Сергей Мавроди </a:t>
            </a:r>
          </a:p>
          <a:p>
            <a:r>
              <a:rPr lang="ru-RU" sz="2400" dirty="0"/>
              <a:t>Российский предприниматель, основатель финансовых пирамид, политический деятель. </a:t>
            </a:r>
          </a:p>
          <a:p>
            <a:r>
              <a:rPr lang="ru-RU" sz="2400" dirty="0"/>
              <a:t>В 2003 году был осуждён в России за мошенничество в крупных размерах. В суде потерпевшими было признано 10 454 человека</a:t>
            </a:r>
          </a:p>
          <a:p>
            <a:r>
              <a:rPr lang="ru-RU" sz="2400" dirty="0"/>
              <a:t>Умер 26 марта 2018 года </a:t>
            </a:r>
          </a:p>
          <a:p>
            <a:endParaRPr lang="ru-RU" sz="24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372370" y="667414"/>
            <a:ext cx="667011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№14</a:t>
            </a:r>
          </a:p>
          <a:p>
            <a:endParaRPr lang="ru-RU" sz="3200" u="sng" dirty="0"/>
          </a:p>
          <a:p>
            <a:r>
              <a:rPr lang="ru-RU" sz="3200" dirty="0"/>
              <a:t>Назовите инициатора создания финансовой пирамиды «МММ» </a:t>
            </a:r>
          </a:p>
        </p:txBody>
      </p:sp>
      <p:pic>
        <p:nvPicPr>
          <p:cNvPr id="4098" name="Picture 2" descr="C:\Users\7211К\Documents\9bea5bf9dc0a230f35b27c7e4613e73b.jpg"/>
          <p:cNvPicPr>
            <a:picLocks noChangeAspect="1" noChangeArrowheads="1"/>
          </p:cNvPicPr>
          <p:nvPr/>
        </p:nvPicPr>
        <p:blipFill>
          <a:blip r:embed="rId4" cstate="print"/>
          <a:srcRect t="10419" b="14893"/>
          <a:stretch>
            <a:fillRect/>
          </a:stretch>
        </p:blipFill>
        <p:spPr bwMode="auto">
          <a:xfrm>
            <a:off x="7829803" y="737937"/>
            <a:ext cx="2570320" cy="1122947"/>
          </a:xfrm>
          <a:prstGeom prst="rect">
            <a:avLst/>
          </a:prstGeom>
          <a:noFill/>
        </p:spPr>
      </p:pic>
      <p:pic>
        <p:nvPicPr>
          <p:cNvPr id="4099" name="Picture 3" descr="C:\Users\7211К\Documents\667774705_0_23_600_363_600x0_80_0_0_2bd18ad49766d8e5357de5c18760974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50504" y="2029327"/>
            <a:ext cx="4188149" cy="355992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42485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4298" y="534896"/>
            <a:ext cx="1089726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</a:t>
            </a:r>
            <a:r>
              <a:rPr lang="en-US" sz="3200" b="1" u="sng" dirty="0"/>
              <a:t> </a:t>
            </a:r>
            <a:r>
              <a:rPr lang="ru-RU" sz="3200" b="1" u="sng" dirty="0"/>
              <a:t>№15</a:t>
            </a:r>
          </a:p>
          <a:p>
            <a:endParaRPr lang="ru-RU" sz="3200" dirty="0"/>
          </a:p>
          <a:p>
            <a:r>
              <a:rPr lang="ru-RU" sz="3200" dirty="0"/>
              <a:t>Почему растет финансовое мошенничество в мире? Предпосылки роста (не менее 3)</a:t>
            </a:r>
          </a:p>
          <a:p>
            <a:endParaRPr lang="ru-RU" sz="3200" dirty="0"/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14031" y="3364892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862510" y="3318570"/>
            <a:ext cx="1032949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/>
              <a:t> Рост количества финансовых транзакций 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Активизация развития современных технологий на финансовом рынке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Низкий уровень финансовой грамотности потерпевших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Несоответствие поведения потерпевших новым видам рисков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Проблемы с защитой персональных данных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Несовершенство методов и технологий противодействия мошенничеству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696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7211К\Documents\2Qjmy9u1vEQ.jpg"/>
          <p:cNvPicPr>
            <a:picLocks noChangeAspect="1" noChangeArrowheads="1"/>
          </p:cNvPicPr>
          <p:nvPr/>
        </p:nvPicPr>
        <p:blipFill>
          <a:blip r:embed="rId3" cstate="print"/>
          <a:srcRect l="21316" r="25050"/>
          <a:stretch>
            <a:fillRect/>
          </a:stretch>
        </p:blipFill>
        <p:spPr bwMode="auto">
          <a:xfrm>
            <a:off x="7700210" y="2160086"/>
            <a:ext cx="4090737" cy="321945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1628" y="342391"/>
            <a:ext cx="1173037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№16</a:t>
            </a:r>
          </a:p>
          <a:p>
            <a:endParaRPr lang="ru-RU" sz="3200" dirty="0"/>
          </a:p>
          <a:p>
            <a:r>
              <a:rPr lang="ru-RU" sz="3200" dirty="0"/>
              <a:t>Чем «болели» люди во время «</a:t>
            </a:r>
            <a:r>
              <a:rPr lang="ru-RU" sz="3200" dirty="0" err="1"/>
              <a:t>Тюльпановой</a:t>
            </a:r>
            <a:r>
              <a:rPr lang="ru-RU" sz="3200" dirty="0"/>
              <a:t> лихорадки»?</a:t>
            </a:r>
          </a:p>
          <a:p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581945" y="1969228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6" name="Управляющая кнопка: домой 5">
            <a:hlinkClick r:id="rId4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TextBox 4"/>
          <p:cNvSpPr txBox="1"/>
          <p:nvPr/>
        </p:nvSpPr>
        <p:spPr>
          <a:xfrm>
            <a:off x="515156" y="2598821"/>
            <a:ext cx="1116349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/>
              <a:t>Произошло это в Голландии в 17 веке. Началось все с того, что люди хотели владеть неповторимыми тюльпанами с редким окрасом лепестков. Торговец покупал у крестьянина контракт на поставку, затем перепродавал его дороже ремесленнику, который в свою очередь реализовывал его рыбаку. Парадокс заключался  в том, что никто из них в глаза не видел продаваемых/покупаемых растений. Дело дошло до того, что все имеющие запасы контрактов на поставку цветов в несколько раз превосходили количество существующих в стране тюльпанов. Одну луковицу можно было обменять на 4 тонны пшеницы, 8 тонн ржи, 4 быка, 8 свиней, 150 бочек вина, 4 тонны пива или 2 тонны сливочного масла. И причем это была не самая дорогая луковица. Последствия </a:t>
            </a:r>
            <a:r>
              <a:rPr lang="ru-RU" sz="2400" dirty="0" err="1"/>
              <a:t>тюльпаномании</a:t>
            </a:r>
            <a:r>
              <a:rPr lang="ru-RU" sz="2400" dirty="0"/>
              <a:t> переросли в финансовую катастрофу во всей Европе, но больше всех конечно же пострадала Голландия</a:t>
            </a:r>
          </a:p>
        </p:txBody>
      </p:sp>
    </p:spTree>
    <p:extLst>
      <p:ext uri="{BB962C8B-B14F-4D97-AF65-F5344CB8AC3E}">
        <p14:creationId xmlns:p14="http://schemas.microsoft.com/office/powerpoint/2010/main" val="3256051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159472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№17</a:t>
            </a:r>
          </a:p>
          <a:p>
            <a:endParaRPr lang="ru-RU" sz="3200" dirty="0"/>
          </a:p>
          <a:p>
            <a:r>
              <a:rPr lang="ru-RU" sz="3200" dirty="0"/>
              <a:t>Какой максимальный процент предлагали финансовые пирамиды России?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37567" y="5530575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09562" y="5526722"/>
            <a:ext cx="9872838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/>
              <a:t>20%</a:t>
            </a:r>
            <a:r>
              <a:rPr lang="ru-RU" sz="3200" dirty="0"/>
              <a:t> в месяц и 30% пенсионерам (</a:t>
            </a:r>
            <a:r>
              <a:rPr lang="ru-RU" sz="3600" dirty="0"/>
              <a:t>240-360%</a:t>
            </a:r>
            <a:r>
              <a:rPr lang="ru-RU" sz="3200" dirty="0"/>
              <a:t> годовых) предлагали в проекте «МММ-2011»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798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3327222" y="959317"/>
            <a:ext cx="5462322" cy="4076700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/>
          </a:p>
        </p:txBody>
      </p:sp>
      <p:sp>
        <p:nvSpPr>
          <p:cNvPr id="12" name="Скругленный прямоугольник 11">
            <a:hlinkClick r:id="rId4" action="ppaction://hlinksldjump"/>
          </p:cNvPr>
          <p:cNvSpPr/>
          <p:nvPr/>
        </p:nvSpPr>
        <p:spPr>
          <a:xfrm>
            <a:off x="3543481" y="1168213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1</a:t>
            </a:r>
          </a:p>
        </p:txBody>
      </p:sp>
      <p:sp>
        <p:nvSpPr>
          <p:cNvPr id="13" name="Скругленный прямоугольник 12">
            <a:hlinkClick r:id="rId5" action="ppaction://hlinksldjump"/>
          </p:cNvPr>
          <p:cNvSpPr/>
          <p:nvPr/>
        </p:nvSpPr>
        <p:spPr>
          <a:xfrm>
            <a:off x="4592232" y="1168213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2</a:t>
            </a:r>
          </a:p>
        </p:txBody>
      </p:sp>
      <p:sp>
        <p:nvSpPr>
          <p:cNvPr id="14" name="Скругленный прямоугольник 13">
            <a:hlinkClick r:id="rId6" action="ppaction://hlinksldjump"/>
          </p:cNvPr>
          <p:cNvSpPr/>
          <p:nvPr/>
        </p:nvSpPr>
        <p:spPr>
          <a:xfrm>
            <a:off x="5640983" y="1168213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3</a:t>
            </a:r>
          </a:p>
        </p:txBody>
      </p:sp>
      <p:sp>
        <p:nvSpPr>
          <p:cNvPr id="15" name="Скругленный прямоугольник 14">
            <a:hlinkClick r:id="rId7" action="ppaction://hlinksldjump"/>
          </p:cNvPr>
          <p:cNvSpPr/>
          <p:nvPr/>
        </p:nvSpPr>
        <p:spPr>
          <a:xfrm>
            <a:off x="6689734" y="1168213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4</a:t>
            </a:r>
          </a:p>
        </p:txBody>
      </p:sp>
      <p:sp>
        <p:nvSpPr>
          <p:cNvPr id="16" name="Скругленный прямоугольник 15">
            <a:hlinkClick r:id="rId8" action="ppaction://hlinksldjump"/>
          </p:cNvPr>
          <p:cNvSpPr/>
          <p:nvPr/>
        </p:nvSpPr>
        <p:spPr>
          <a:xfrm>
            <a:off x="7738485" y="1168213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5</a:t>
            </a:r>
          </a:p>
        </p:txBody>
      </p:sp>
      <p:sp>
        <p:nvSpPr>
          <p:cNvPr id="20" name="Скругленный прямоугольник 19">
            <a:hlinkClick r:id="rId9" action="ppaction://hlinksldjump"/>
          </p:cNvPr>
          <p:cNvSpPr/>
          <p:nvPr/>
        </p:nvSpPr>
        <p:spPr>
          <a:xfrm>
            <a:off x="3543481" y="2150523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6</a:t>
            </a:r>
          </a:p>
        </p:txBody>
      </p:sp>
      <p:sp>
        <p:nvSpPr>
          <p:cNvPr id="21" name="Скругленный прямоугольник 20">
            <a:hlinkClick r:id="rId10" action="ppaction://hlinksldjump"/>
          </p:cNvPr>
          <p:cNvSpPr/>
          <p:nvPr/>
        </p:nvSpPr>
        <p:spPr>
          <a:xfrm>
            <a:off x="4592232" y="2150523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7</a:t>
            </a:r>
          </a:p>
        </p:txBody>
      </p:sp>
      <p:sp>
        <p:nvSpPr>
          <p:cNvPr id="22" name="Скругленный прямоугольник 21">
            <a:hlinkClick r:id="rId11" action="ppaction://hlinksldjump"/>
          </p:cNvPr>
          <p:cNvSpPr/>
          <p:nvPr/>
        </p:nvSpPr>
        <p:spPr>
          <a:xfrm>
            <a:off x="5640983" y="2150523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8</a:t>
            </a:r>
          </a:p>
        </p:txBody>
      </p:sp>
      <p:sp>
        <p:nvSpPr>
          <p:cNvPr id="23" name="Скругленный прямоугольник 22">
            <a:hlinkClick r:id="rId12" action="ppaction://hlinksldjump"/>
          </p:cNvPr>
          <p:cNvSpPr/>
          <p:nvPr/>
        </p:nvSpPr>
        <p:spPr>
          <a:xfrm>
            <a:off x="6689734" y="2150523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9</a:t>
            </a:r>
          </a:p>
        </p:txBody>
      </p:sp>
      <p:sp>
        <p:nvSpPr>
          <p:cNvPr id="24" name="Скругленный прямоугольник 23">
            <a:hlinkClick r:id="rId13" action="ppaction://hlinksldjump"/>
          </p:cNvPr>
          <p:cNvSpPr/>
          <p:nvPr/>
        </p:nvSpPr>
        <p:spPr>
          <a:xfrm>
            <a:off x="7738485" y="2150523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10</a:t>
            </a:r>
          </a:p>
        </p:txBody>
      </p:sp>
      <p:sp>
        <p:nvSpPr>
          <p:cNvPr id="27" name="Скругленный прямоугольник 26">
            <a:hlinkClick r:id="rId14" action="ppaction://hlinksldjump"/>
          </p:cNvPr>
          <p:cNvSpPr/>
          <p:nvPr/>
        </p:nvSpPr>
        <p:spPr>
          <a:xfrm>
            <a:off x="3543481" y="3127637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11</a:t>
            </a:r>
          </a:p>
        </p:txBody>
      </p:sp>
      <p:sp>
        <p:nvSpPr>
          <p:cNvPr id="28" name="Скругленный прямоугольник 27">
            <a:hlinkClick r:id="rId15" action="ppaction://hlinksldjump"/>
          </p:cNvPr>
          <p:cNvSpPr/>
          <p:nvPr/>
        </p:nvSpPr>
        <p:spPr>
          <a:xfrm>
            <a:off x="4592232" y="3127637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12</a:t>
            </a:r>
          </a:p>
        </p:txBody>
      </p:sp>
      <p:sp>
        <p:nvSpPr>
          <p:cNvPr id="29" name="Скругленный прямоугольник 28">
            <a:hlinkClick r:id="rId16" action="ppaction://hlinksldjump"/>
          </p:cNvPr>
          <p:cNvSpPr/>
          <p:nvPr/>
        </p:nvSpPr>
        <p:spPr>
          <a:xfrm>
            <a:off x="5640983" y="3127637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13</a:t>
            </a:r>
          </a:p>
        </p:txBody>
      </p:sp>
      <p:sp>
        <p:nvSpPr>
          <p:cNvPr id="30" name="Скругленный прямоугольник 29">
            <a:hlinkClick r:id="rId17" action="ppaction://hlinksldjump"/>
          </p:cNvPr>
          <p:cNvSpPr/>
          <p:nvPr/>
        </p:nvSpPr>
        <p:spPr>
          <a:xfrm>
            <a:off x="6689734" y="3127637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14</a:t>
            </a:r>
          </a:p>
        </p:txBody>
      </p:sp>
      <p:sp>
        <p:nvSpPr>
          <p:cNvPr id="31" name="Скругленный прямоугольник 30">
            <a:hlinkClick r:id="rId18" action="ppaction://hlinksldjump"/>
          </p:cNvPr>
          <p:cNvSpPr/>
          <p:nvPr/>
        </p:nvSpPr>
        <p:spPr>
          <a:xfrm>
            <a:off x="7738485" y="3127637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15</a:t>
            </a:r>
          </a:p>
        </p:txBody>
      </p:sp>
      <p:sp>
        <p:nvSpPr>
          <p:cNvPr id="34" name="Скругленный прямоугольник 33">
            <a:hlinkClick r:id="rId19" action="ppaction://hlinksldjump"/>
          </p:cNvPr>
          <p:cNvSpPr/>
          <p:nvPr/>
        </p:nvSpPr>
        <p:spPr>
          <a:xfrm>
            <a:off x="3543481" y="4063807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16</a:t>
            </a:r>
          </a:p>
        </p:txBody>
      </p:sp>
      <p:sp>
        <p:nvSpPr>
          <p:cNvPr id="35" name="Скругленный прямоугольник 34">
            <a:hlinkClick r:id="rId20" action="ppaction://hlinksldjump"/>
          </p:cNvPr>
          <p:cNvSpPr/>
          <p:nvPr/>
        </p:nvSpPr>
        <p:spPr>
          <a:xfrm>
            <a:off x="4592232" y="4063807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17</a:t>
            </a:r>
          </a:p>
        </p:txBody>
      </p:sp>
      <p:sp>
        <p:nvSpPr>
          <p:cNvPr id="36" name="Скругленный прямоугольник 35">
            <a:hlinkClick r:id="rId21" action="ppaction://hlinksldjump"/>
          </p:cNvPr>
          <p:cNvSpPr/>
          <p:nvPr/>
        </p:nvSpPr>
        <p:spPr>
          <a:xfrm>
            <a:off x="5640983" y="4063807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18</a:t>
            </a:r>
          </a:p>
        </p:txBody>
      </p:sp>
      <p:sp>
        <p:nvSpPr>
          <p:cNvPr id="37" name="Скругленный прямоугольник 36">
            <a:hlinkClick r:id="rId22" action="ppaction://hlinksldjump"/>
          </p:cNvPr>
          <p:cNvSpPr/>
          <p:nvPr/>
        </p:nvSpPr>
        <p:spPr>
          <a:xfrm>
            <a:off x="6689734" y="4063807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19</a:t>
            </a:r>
          </a:p>
        </p:txBody>
      </p:sp>
      <p:sp>
        <p:nvSpPr>
          <p:cNvPr id="38" name="Скругленный прямоугольник 37">
            <a:hlinkClick r:id="rId23" action="ppaction://hlinksldjump"/>
          </p:cNvPr>
          <p:cNvSpPr/>
          <p:nvPr/>
        </p:nvSpPr>
        <p:spPr>
          <a:xfrm>
            <a:off x="7738485" y="4063807"/>
            <a:ext cx="870858" cy="859971"/>
          </a:xfrm>
          <a:prstGeom prst="roundRect">
            <a:avLst/>
          </a:prstGeom>
          <a:ln w="1905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400" dirty="0">
                <a:solidFill>
                  <a:srgbClr val="203864"/>
                </a:solidFill>
              </a:rPr>
              <a:t>20</a:t>
            </a:r>
          </a:p>
        </p:txBody>
      </p:sp>
      <p:sp>
        <p:nvSpPr>
          <p:cNvPr id="48" name="Прямоугольник 47"/>
          <p:cNvSpPr/>
          <p:nvPr/>
        </p:nvSpPr>
        <p:spPr>
          <a:xfrm>
            <a:off x="3327222" y="5244913"/>
            <a:ext cx="1736597" cy="6333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КОМАНДА1</a:t>
            </a:r>
          </a:p>
        </p:txBody>
      </p:sp>
      <p:sp>
        <p:nvSpPr>
          <p:cNvPr id="49" name="Овал 48"/>
          <p:cNvSpPr>
            <a:spLocks/>
          </p:cNvSpPr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>
            <a:spLocks/>
          </p:cNvSpPr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52" name="Овал 51"/>
          <p:cNvSpPr>
            <a:spLocks/>
          </p:cNvSpPr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53" name="Овал 52"/>
          <p:cNvSpPr>
            <a:spLocks/>
          </p:cNvSpPr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54" name="Овал 53"/>
          <p:cNvSpPr>
            <a:spLocks/>
          </p:cNvSpPr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55" name="Овал 54"/>
          <p:cNvSpPr>
            <a:spLocks/>
          </p:cNvSpPr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56" name="Овал 55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57" name="Овал 56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58" name="Овал 57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59" name="Овал 58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60" name="Овал 59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61" name="Овал 60"/>
          <p:cNvSpPr>
            <a:spLocks/>
          </p:cNvSpPr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62" name="Овал 61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63" name="Овал 62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64" name="Овал 63"/>
          <p:cNvSpPr>
            <a:spLocks/>
          </p:cNvSpPr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65" name="Овал 64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66" name="Овал 65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67" name="Овал 66"/>
          <p:cNvSpPr>
            <a:spLocks/>
          </p:cNvSpPr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68" name="Овал 67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69" name="Овал 68"/>
          <p:cNvSpPr>
            <a:spLocks/>
          </p:cNvSpPr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70" name="Овал 69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71" name="Овал 70"/>
          <p:cNvSpPr>
            <a:spLocks/>
          </p:cNvSpPr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72" name="Овал 71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73" name="Овал 72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74" name="Овал 73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75" name="Овал 74"/>
          <p:cNvSpPr/>
          <p:nvPr/>
        </p:nvSpPr>
        <p:spPr>
          <a:xfrm>
            <a:off x="3767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78" name="Прямоугольник 77"/>
          <p:cNvSpPr/>
          <p:nvPr/>
        </p:nvSpPr>
        <p:spPr>
          <a:xfrm>
            <a:off x="5264879" y="5264870"/>
            <a:ext cx="1736597" cy="6333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2</a:t>
            </a:r>
            <a:endParaRPr lang="ru-RU" sz="2400" dirty="0"/>
          </a:p>
        </p:txBody>
      </p:sp>
      <p:sp>
        <p:nvSpPr>
          <p:cNvPr id="79" name="Овал 78"/>
          <p:cNvSpPr>
            <a:spLocks/>
          </p:cNvSpPr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Овал 79"/>
          <p:cNvSpPr>
            <a:spLocks/>
          </p:cNvSpPr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81" name="Овал 80"/>
          <p:cNvSpPr>
            <a:spLocks/>
          </p:cNvSpPr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82" name="Овал 81"/>
          <p:cNvSpPr>
            <a:spLocks/>
          </p:cNvSpPr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83" name="Овал 82"/>
          <p:cNvSpPr>
            <a:spLocks/>
          </p:cNvSpPr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84" name="Овал 83"/>
          <p:cNvSpPr>
            <a:spLocks/>
          </p:cNvSpPr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85" name="Овал 84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86" name="Овал 85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87" name="Овал 86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88" name="Овал 87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89" name="Овал 88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90" name="Овал 89"/>
          <p:cNvSpPr>
            <a:spLocks/>
          </p:cNvSpPr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91" name="Овал 90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92" name="Овал 91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93" name="Овал 92"/>
          <p:cNvSpPr>
            <a:spLocks/>
          </p:cNvSpPr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94" name="Овал 93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95" name="Овал 94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96" name="Овал 95"/>
          <p:cNvSpPr>
            <a:spLocks/>
          </p:cNvSpPr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97" name="Овал 96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98" name="Овал 97"/>
          <p:cNvSpPr>
            <a:spLocks/>
          </p:cNvSpPr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99" name="Овал 98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00" name="Овал 99"/>
          <p:cNvSpPr>
            <a:spLocks/>
          </p:cNvSpPr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01" name="Овал 100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02" name="Овал 101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03" name="Овал 102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04" name="Овал 103"/>
          <p:cNvSpPr/>
          <p:nvPr/>
        </p:nvSpPr>
        <p:spPr>
          <a:xfrm>
            <a:off x="5603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105" name="Прямоугольник 104"/>
          <p:cNvSpPr/>
          <p:nvPr/>
        </p:nvSpPr>
        <p:spPr>
          <a:xfrm>
            <a:off x="7204586" y="5264870"/>
            <a:ext cx="1736597" cy="633336"/>
          </a:xfrm>
          <a:prstGeom prst="rect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/>
              <a:t>КОМАНДА</a:t>
            </a:r>
            <a:r>
              <a:rPr lang="en-US" sz="2400" dirty="0"/>
              <a:t>3</a:t>
            </a:r>
            <a:endParaRPr lang="ru-RU" sz="2400" dirty="0"/>
          </a:p>
        </p:txBody>
      </p:sp>
      <p:sp>
        <p:nvSpPr>
          <p:cNvPr id="106" name="Овал 105"/>
          <p:cNvSpPr>
            <a:spLocks/>
          </p:cNvSpPr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7" name="Овал 106"/>
          <p:cNvSpPr>
            <a:spLocks/>
          </p:cNvSpPr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</a:t>
            </a:r>
            <a:endParaRPr lang="ru-RU" sz="2400" b="1" dirty="0"/>
          </a:p>
        </p:txBody>
      </p:sp>
      <p:sp>
        <p:nvSpPr>
          <p:cNvPr id="108" name="Овал 107"/>
          <p:cNvSpPr>
            <a:spLocks/>
          </p:cNvSpPr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</a:t>
            </a:r>
            <a:endParaRPr lang="ru-RU" sz="2400" b="1" dirty="0"/>
          </a:p>
        </p:txBody>
      </p:sp>
      <p:sp>
        <p:nvSpPr>
          <p:cNvPr id="109" name="Овал 108"/>
          <p:cNvSpPr>
            <a:spLocks/>
          </p:cNvSpPr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3</a:t>
            </a:r>
            <a:endParaRPr lang="ru-RU" sz="2400" b="1" dirty="0"/>
          </a:p>
        </p:txBody>
      </p:sp>
      <p:sp>
        <p:nvSpPr>
          <p:cNvPr id="110" name="Овал 109"/>
          <p:cNvSpPr>
            <a:spLocks/>
          </p:cNvSpPr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4</a:t>
            </a:r>
            <a:endParaRPr lang="ru-RU" sz="2400" b="1" dirty="0"/>
          </a:p>
        </p:txBody>
      </p:sp>
      <p:sp>
        <p:nvSpPr>
          <p:cNvPr id="111" name="Овал 110"/>
          <p:cNvSpPr>
            <a:spLocks/>
          </p:cNvSpPr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5</a:t>
            </a:r>
            <a:endParaRPr lang="ru-RU" sz="2400" b="1" dirty="0"/>
          </a:p>
        </p:txBody>
      </p:sp>
      <p:sp>
        <p:nvSpPr>
          <p:cNvPr id="112" name="Овал 111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6</a:t>
            </a:r>
            <a:endParaRPr lang="ru-RU" sz="2400" b="1" dirty="0"/>
          </a:p>
        </p:txBody>
      </p:sp>
      <p:sp>
        <p:nvSpPr>
          <p:cNvPr id="113" name="Овал 112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7</a:t>
            </a:r>
            <a:endParaRPr lang="ru-RU" sz="2400" b="1" dirty="0"/>
          </a:p>
        </p:txBody>
      </p:sp>
      <p:sp>
        <p:nvSpPr>
          <p:cNvPr id="114" name="Овал 113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8</a:t>
            </a:r>
            <a:endParaRPr lang="ru-RU" sz="2400" b="1" dirty="0"/>
          </a:p>
        </p:txBody>
      </p:sp>
      <p:sp>
        <p:nvSpPr>
          <p:cNvPr id="115" name="Овал 114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9</a:t>
            </a:r>
            <a:endParaRPr lang="ru-RU" sz="2400" b="1" dirty="0"/>
          </a:p>
        </p:txBody>
      </p:sp>
      <p:sp>
        <p:nvSpPr>
          <p:cNvPr id="116" name="Овал 115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10</a:t>
            </a:r>
            <a:endParaRPr lang="ru-RU" sz="2400" b="1" dirty="0"/>
          </a:p>
        </p:txBody>
      </p:sp>
      <p:sp>
        <p:nvSpPr>
          <p:cNvPr id="117" name="Овал 116"/>
          <p:cNvSpPr>
            <a:spLocks/>
          </p:cNvSpPr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11</a:t>
            </a:r>
            <a:endParaRPr lang="ru-RU" sz="2400" b="1" dirty="0"/>
          </a:p>
        </p:txBody>
      </p:sp>
      <p:sp>
        <p:nvSpPr>
          <p:cNvPr id="118" name="Овал 117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12</a:t>
            </a:r>
            <a:endParaRPr lang="ru-RU" sz="2400" b="1" dirty="0"/>
          </a:p>
        </p:txBody>
      </p:sp>
      <p:sp>
        <p:nvSpPr>
          <p:cNvPr id="119" name="Овал 118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13</a:t>
            </a:r>
            <a:endParaRPr lang="ru-RU" sz="2400" b="1" dirty="0"/>
          </a:p>
        </p:txBody>
      </p:sp>
      <p:sp>
        <p:nvSpPr>
          <p:cNvPr id="120" name="Овал 119"/>
          <p:cNvSpPr>
            <a:spLocks/>
          </p:cNvSpPr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14</a:t>
            </a:r>
            <a:endParaRPr lang="ru-RU" sz="2400" b="1" dirty="0"/>
          </a:p>
        </p:txBody>
      </p:sp>
      <p:sp>
        <p:nvSpPr>
          <p:cNvPr id="121" name="Овал 120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15</a:t>
            </a:r>
            <a:endParaRPr lang="ru-RU" sz="2400" b="1" dirty="0"/>
          </a:p>
        </p:txBody>
      </p:sp>
      <p:sp>
        <p:nvSpPr>
          <p:cNvPr id="122" name="Овал 121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16</a:t>
            </a:r>
            <a:endParaRPr lang="ru-RU" sz="2400" b="1" dirty="0"/>
          </a:p>
        </p:txBody>
      </p:sp>
      <p:sp>
        <p:nvSpPr>
          <p:cNvPr id="123" name="Овал 122"/>
          <p:cNvSpPr>
            <a:spLocks/>
          </p:cNvSpPr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17</a:t>
            </a:r>
            <a:endParaRPr lang="ru-RU" sz="2400" b="1" dirty="0"/>
          </a:p>
        </p:txBody>
      </p:sp>
      <p:sp>
        <p:nvSpPr>
          <p:cNvPr id="124" name="Овал 123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18</a:t>
            </a:r>
            <a:endParaRPr lang="ru-RU" sz="2400" b="1" dirty="0"/>
          </a:p>
        </p:txBody>
      </p:sp>
      <p:sp>
        <p:nvSpPr>
          <p:cNvPr id="125" name="Овал 124"/>
          <p:cNvSpPr>
            <a:spLocks/>
          </p:cNvSpPr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19</a:t>
            </a:r>
            <a:endParaRPr lang="ru-RU" sz="2400" b="1" dirty="0"/>
          </a:p>
        </p:txBody>
      </p:sp>
      <p:sp>
        <p:nvSpPr>
          <p:cNvPr id="126" name="Овал 125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20</a:t>
            </a:r>
            <a:endParaRPr lang="ru-RU" sz="2400" b="1" dirty="0"/>
          </a:p>
        </p:txBody>
      </p:sp>
      <p:sp>
        <p:nvSpPr>
          <p:cNvPr id="127" name="Овал 126"/>
          <p:cNvSpPr>
            <a:spLocks/>
          </p:cNvSpPr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21</a:t>
            </a:r>
            <a:endParaRPr lang="ru-RU" sz="2400" b="1" dirty="0"/>
          </a:p>
        </p:txBody>
      </p:sp>
      <p:sp>
        <p:nvSpPr>
          <p:cNvPr id="128" name="Овал 127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22</a:t>
            </a:r>
            <a:endParaRPr lang="ru-RU" sz="2400" b="1" dirty="0"/>
          </a:p>
        </p:txBody>
      </p:sp>
      <p:sp>
        <p:nvSpPr>
          <p:cNvPr id="129" name="Овал 128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23</a:t>
            </a:r>
            <a:endParaRPr lang="ru-RU" sz="2400" b="1" dirty="0"/>
          </a:p>
        </p:txBody>
      </p:sp>
      <p:sp>
        <p:nvSpPr>
          <p:cNvPr id="130" name="Овал 129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24</a:t>
            </a:r>
            <a:endParaRPr lang="ru-RU" sz="2400" b="1" dirty="0"/>
          </a:p>
        </p:txBody>
      </p:sp>
      <p:sp>
        <p:nvSpPr>
          <p:cNvPr id="131" name="Овал 130"/>
          <p:cNvSpPr/>
          <p:nvPr/>
        </p:nvSpPr>
        <p:spPr>
          <a:xfrm>
            <a:off x="7619369" y="5999777"/>
            <a:ext cx="760782" cy="712607"/>
          </a:xfrm>
          <a:prstGeom prst="ellipse">
            <a:avLst/>
          </a:prstGeom>
          <a:solidFill>
            <a:srgbClr val="080808"/>
          </a:solidFill>
          <a:ln>
            <a:solidFill>
              <a:srgbClr val="08080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25</a:t>
            </a:r>
            <a:endParaRPr lang="ru-RU" sz="2400" b="1" dirty="0"/>
          </a:p>
        </p:txBody>
      </p:sp>
      <p:sp>
        <p:nvSpPr>
          <p:cNvPr id="181" name="Прямоугольник 180"/>
          <p:cNvSpPr/>
          <p:nvPr/>
        </p:nvSpPr>
        <p:spPr>
          <a:xfrm>
            <a:off x="3729868" y="178238"/>
            <a:ext cx="4657044" cy="5232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2800" b="1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«Финансовая безопасность»</a:t>
            </a:r>
          </a:p>
        </p:txBody>
      </p:sp>
    </p:spTree>
    <p:extLst>
      <p:ext uri="{BB962C8B-B14F-4D97-AF65-F5344CB8AC3E}">
        <p14:creationId xmlns:p14="http://schemas.microsoft.com/office/powerpoint/2010/main" val="88256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2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49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5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56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2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63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0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6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77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3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0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1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7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98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05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10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8" fill="hold">
                      <p:stCondLst>
                        <p:cond delay="0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1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2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1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5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26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128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9" fill="hold">
                      <p:stCondLst>
                        <p:cond delay="0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2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3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00000"/>
                                      </p:to>
                                    </p:animClr>
                                    <p:set>
                                      <p:cBhvr>
                                        <p:cTn id="14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142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3" fill="hold">
                      <p:stCondLst>
                        <p:cond delay="0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7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2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8" fill="hold">
                      <p:stCondLst>
                        <p:cond delay="indefinite"/>
                      </p:stCondLst>
                      <p:childTnLst>
                        <p:par>
                          <p:cTn id="219" fill="hold">
                            <p:stCondLst>
                              <p:cond delay="0"/>
                            </p:stCondLst>
                            <p:childTnLst>
                              <p:par>
                                <p:cTn id="2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8" fill="hold">
                      <p:stCondLst>
                        <p:cond delay="indefinite"/>
                      </p:stCondLst>
                      <p:childTnLst>
                        <p:par>
                          <p:cTn id="229" fill="hold">
                            <p:stCondLst>
                              <p:cond delay="0"/>
                            </p:stCondLst>
                            <p:childTnLst>
                              <p:par>
                                <p:cTn id="2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3" fill="hold">
                      <p:stCondLst>
                        <p:cond delay="indefinite"/>
                      </p:stCondLst>
                      <p:childTnLst>
                        <p:par>
                          <p:cTn id="234" fill="hold">
                            <p:stCondLst>
                              <p:cond delay="0"/>
                            </p:stCondLst>
                            <p:childTnLst>
                              <p:par>
                                <p:cTn id="2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8" fill="hold">
                      <p:stCondLst>
                        <p:cond delay="indefinite"/>
                      </p:stCondLst>
                      <p:childTnLst>
                        <p:par>
                          <p:cTn id="239" fill="hold">
                            <p:stCondLst>
                              <p:cond delay="0"/>
                            </p:stCondLst>
                            <p:childTnLst>
                              <p:par>
                                <p:cTn id="2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3" fill="hold">
                      <p:stCondLst>
                        <p:cond delay="indefinite"/>
                      </p:stCondLst>
                      <p:childTnLst>
                        <p:par>
                          <p:cTn id="244" fill="hold">
                            <p:stCondLst>
                              <p:cond delay="0"/>
                            </p:stCondLst>
                            <p:childTnLst>
                              <p:par>
                                <p:cTn id="2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8" fill="hold">
                      <p:stCondLst>
                        <p:cond delay="indefinite"/>
                      </p:stCondLst>
                      <p:childTnLst>
                        <p:par>
                          <p:cTn id="249" fill="hold">
                            <p:stCondLst>
                              <p:cond delay="0"/>
                            </p:stCondLst>
                            <p:childTnLst>
                              <p:par>
                                <p:cTn id="2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3" fill="hold">
                      <p:stCondLst>
                        <p:cond delay="indefinite"/>
                      </p:stCondLst>
                      <p:childTnLst>
                        <p:par>
                          <p:cTn id="254" fill="hold">
                            <p:stCondLst>
                              <p:cond delay="0"/>
                            </p:stCondLst>
                            <p:childTnLst>
                              <p:par>
                                <p:cTn id="2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8" fill="hold">
                      <p:stCondLst>
                        <p:cond delay="indefinite"/>
                      </p:stCondLst>
                      <p:childTnLst>
                        <p:par>
                          <p:cTn id="259" fill="hold">
                            <p:stCondLst>
                              <p:cond delay="0"/>
                            </p:stCondLst>
                            <p:childTnLst>
                              <p:par>
                                <p:cTn id="2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7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268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9" fill="hold">
                      <p:stCondLst>
                        <p:cond delay="0"/>
                      </p:stCondLst>
                      <p:childTnLst>
                        <p:par>
                          <p:cTn id="270" fill="hold">
                            <p:stCondLst>
                              <p:cond delay="0"/>
                            </p:stCondLst>
                            <p:childTnLst>
                              <p:par>
                                <p:cTn id="2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4" fill="hold">
                      <p:stCondLst>
                        <p:cond delay="indefinite"/>
                      </p:stCondLst>
                      <p:childTnLst>
                        <p:par>
                          <p:cTn id="275" fill="hold">
                            <p:stCondLst>
                              <p:cond delay="0"/>
                            </p:stCondLst>
                            <p:childTnLst>
                              <p:par>
                                <p:cTn id="2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8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9" fill="hold">
                      <p:stCondLst>
                        <p:cond delay="indefinite"/>
                      </p:stCondLst>
                      <p:childTnLst>
                        <p:par>
                          <p:cTn id="280" fill="hold">
                            <p:stCondLst>
                              <p:cond delay="0"/>
                            </p:stCondLst>
                            <p:childTnLst>
                              <p:par>
                                <p:cTn id="2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3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4" fill="hold">
                      <p:stCondLst>
                        <p:cond delay="indefinite"/>
                      </p:stCondLst>
                      <p:childTnLst>
                        <p:par>
                          <p:cTn id="285" fill="hold">
                            <p:stCondLst>
                              <p:cond delay="0"/>
                            </p:stCondLst>
                            <p:childTnLst>
                              <p:par>
                                <p:cTn id="2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8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9" fill="hold">
                      <p:stCondLst>
                        <p:cond delay="indefinite"/>
                      </p:stCondLst>
                      <p:childTnLst>
                        <p:par>
                          <p:cTn id="290" fill="hold">
                            <p:stCondLst>
                              <p:cond delay="0"/>
                            </p:stCondLst>
                            <p:childTnLst>
                              <p:par>
                                <p:cTn id="2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4" fill="hold">
                      <p:stCondLst>
                        <p:cond delay="indefinite"/>
                      </p:stCondLst>
                      <p:childTnLst>
                        <p:par>
                          <p:cTn id="295" fill="hold">
                            <p:stCondLst>
                              <p:cond delay="0"/>
                            </p:stCondLst>
                            <p:childTnLst>
                              <p:par>
                                <p:cTn id="29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9" fill="hold">
                      <p:stCondLst>
                        <p:cond delay="indefinite"/>
                      </p:stCondLst>
                      <p:childTnLst>
                        <p:par>
                          <p:cTn id="300" fill="hold">
                            <p:stCondLst>
                              <p:cond delay="0"/>
                            </p:stCondLst>
                            <p:childTnLst>
                              <p:par>
                                <p:cTn id="30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4" fill="hold">
                      <p:stCondLst>
                        <p:cond delay="indefinite"/>
                      </p:stCondLst>
                      <p:childTnLst>
                        <p:par>
                          <p:cTn id="305" fill="hold">
                            <p:stCondLst>
                              <p:cond delay="0"/>
                            </p:stCondLst>
                            <p:childTnLst>
                              <p:par>
                                <p:cTn id="30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8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9" fill="hold">
                      <p:stCondLst>
                        <p:cond delay="indefinite"/>
                      </p:stCondLst>
                      <p:childTnLst>
                        <p:par>
                          <p:cTn id="310" fill="hold">
                            <p:stCondLst>
                              <p:cond delay="0"/>
                            </p:stCondLst>
                            <p:childTnLst>
                              <p:par>
                                <p:cTn id="3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4" fill="hold">
                      <p:stCondLst>
                        <p:cond delay="indefinite"/>
                      </p:stCondLst>
                      <p:childTnLst>
                        <p:par>
                          <p:cTn id="315" fill="hold">
                            <p:stCondLst>
                              <p:cond delay="0"/>
                            </p:stCondLst>
                            <p:childTnLst>
                              <p:par>
                                <p:cTn id="3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9" fill="hold">
                      <p:stCondLst>
                        <p:cond delay="indefinite"/>
                      </p:stCondLst>
                      <p:childTnLst>
                        <p:par>
                          <p:cTn id="320" fill="hold">
                            <p:stCondLst>
                              <p:cond delay="0"/>
                            </p:stCondLst>
                            <p:childTnLst>
                              <p:par>
                                <p:cTn id="3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3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4" fill="hold">
                      <p:stCondLst>
                        <p:cond delay="indefinite"/>
                      </p:stCondLst>
                      <p:childTnLst>
                        <p:par>
                          <p:cTn id="325" fill="hold">
                            <p:stCondLst>
                              <p:cond delay="0"/>
                            </p:stCondLst>
                            <p:childTnLst>
                              <p:par>
                                <p:cTn id="3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8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9" fill="hold">
                      <p:stCondLst>
                        <p:cond delay="indefinite"/>
                      </p:stCondLst>
                      <p:childTnLst>
                        <p:par>
                          <p:cTn id="330" fill="hold">
                            <p:stCondLst>
                              <p:cond delay="0"/>
                            </p:stCondLst>
                            <p:childTnLst>
                              <p:par>
                                <p:cTn id="3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3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8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9" fill="hold">
                      <p:stCondLst>
                        <p:cond delay="indefinite"/>
                      </p:stCondLst>
                      <p:childTnLst>
                        <p:par>
                          <p:cTn id="340" fill="hold">
                            <p:stCondLst>
                              <p:cond delay="0"/>
                            </p:stCondLst>
                            <p:childTnLst>
                              <p:par>
                                <p:cTn id="3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4" fill="hold">
                      <p:stCondLst>
                        <p:cond delay="indefinite"/>
                      </p:stCondLst>
                      <p:childTnLst>
                        <p:par>
                          <p:cTn id="345" fill="hold">
                            <p:stCondLst>
                              <p:cond delay="0"/>
                            </p:stCondLst>
                            <p:childTnLst>
                              <p:par>
                                <p:cTn id="34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8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9" fill="hold">
                      <p:stCondLst>
                        <p:cond delay="indefinite"/>
                      </p:stCondLst>
                      <p:childTnLst>
                        <p:par>
                          <p:cTn id="350" fill="hold">
                            <p:stCondLst>
                              <p:cond delay="0"/>
                            </p:stCondLst>
                            <p:childTnLst>
                              <p:par>
                                <p:cTn id="3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3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4" fill="hold">
                      <p:stCondLst>
                        <p:cond delay="indefinite"/>
                      </p:stCondLst>
                      <p:childTnLst>
                        <p:par>
                          <p:cTn id="355" fill="hold">
                            <p:stCondLst>
                              <p:cond delay="0"/>
                            </p:stCondLst>
                            <p:childTnLst>
                              <p:par>
                                <p:cTn id="35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8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9" fill="hold">
                      <p:stCondLst>
                        <p:cond delay="indefinite"/>
                      </p:stCondLst>
                      <p:childTnLst>
                        <p:par>
                          <p:cTn id="360" fill="hold">
                            <p:stCondLst>
                              <p:cond delay="0"/>
                            </p:stCondLst>
                            <p:childTnLst>
                              <p:par>
                                <p:cTn id="36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4" fill="hold">
                      <p:stCondLst>
                        <p:cond delay="indefinite"/>
                      </p:stCondLst>
                      <p:childTnLst>
                        <p:par>
                          <p:cTn id="365" fill="hold">
                            <p:stCondLst>
                              <p:cond delay="0"/>
                            </p:stCondLst>
                            <p:childTnLst>
                              <p:par>
                                <p:cTn id="36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9" fill="hold">
                      <p:stCondLst>
                        <p:cond delay="indefinite"/>
                      </p:stCondLst>
                      <p:childTnLst>
                        <p:par>
                          <p:cTn id="370" fill="hold">
                            <p:stCondLst>
                              <p:cond delay="0"/>
                            </p:stCondLst>
                            <p:childTnLst>
                              <p:par>
                                <p:cTn id="37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3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4" fill="hold">
                      <p:stCondLst>
                        <p:cond delay="indefinite"/>
                      </p:stCondLst>
                      <p:childTnLst>
                        <p:par>
                          <p:cTn id="375" fill="hold">
                            <p:stCondLst>
                              <p:cond delay="0"/>
                            </p:stCondLst>
                            <p:childTnLst>
                              <p:par>
                                <p:cTn id="37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9" fill="hold">
                      <p:stCondLst>
                        <p:cond delay="indefinite"/>
                      </p:stCondLst>
                      <p:childTnLst>
                        <p:par>
                          <p:cTn id="380" fill="hold">
                            <p:stCondLst>
                              <p:cond delay="0"/>
                            </p:stCondLst>
                            <p:childTnLst>
                              <p:par>
                                <p:cTn id="38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3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4" fill="hold">
                      <p:stCondLst>
                        <p:cond delay="indefinite"/>
                      </p:stCondLst>
                      <p:childTnLst>
                        <p:par>
                          <p:cTn id="385" fill="hold">
                            <p:stCondLst>
                              <p:cond delay="0"/>
                            </p:stCondLst>
                            <p:childTnLst>
                              <p:par>
                                <p:cTn id="38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8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9" fill="hold">
                      <p:stCondLst>
                        <p:cond delay="indefinite"/>
                      </p:stCondLst>
                      <p:childTnLst>
                        <p:par>
                          <p:cTn id="390" fill="hold">
                            <p:stCondLst>
                              <p:cond delay="0"/>
                            </p:stCondLst>
                            <p:childTnLst>
                              <p:par>
                                <p:cTn id="39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3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394" restart="whenNotActive" fill="hold" evtFilter="cancelBubble" nodeType="interactiveSeq">
                <p:stCondLst>
                  <p:cond evt="onClick" delay="0">
                    <p:tgtEl>
                      <p:spTgt spid="10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5" fill="hold">
                      <p:stCondLst>
                        <p:cond delay="0"/>
                      </p:stCondLst>
                      <p:childTnLst>
                        <p:par>
                          <p:cTn id="396" fill="hold">
                            <p:stCondLst>
                              <p:cond delay="0"/>
                            </p:stCondLst>
                            <p:childTnLst>
                              <p:par>
                                <p:cTn id="3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9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0" fill="hold">
                      <p:stCondLst>
                        <p:cond delay="indefinite"/>
                      </p:stCondLst>
                      <p:childTnLst>
                        <p:par>
                          <p:cTn id="401" fill="hold">
                            <p:stCondLst>
                              <p:cond delay="0"/>
                            </p:stCondLst>
                            <p:childTnLst>
                              <p:par>
                                <p:cTn id="4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4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5" fill="hold">
                      <p:stCondLst>
                        <p:cond delay="indefinite"/>
                      </p:stCondLst>
                      <p:childTnLst>
                        <p:par>
                          <p:cTn id="406" fill="hold">
                            <p:stCondLst>
                              <p:cond delay="0"/>
                            </p:stCondLst>
                            <p:childTnLst>
                              <p:par>
                                <p:cTn id="4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0" fill="hold">
                      <p:stCondLst>
                        <p:cond delay="indefinite"/>
                      </p:stCondLst>
                      <p:childTnLst>
                        <p:par>
                          <p:cTn id="411" fill="hold">
                            <p:stCondLst>
                              <p:cond delay="0"/>
                            </p:stCondLst>
                            <p:childTnLst>
                              <p:par>
                                <p:cTn id="4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4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5" fill="hold">
                      <p:stCondLst>
                        <p:cond delay="indefinite"/>
                      </p:stCondLst>
                      <p:childTnLst>
                        <p:par>
                          <p:cTn id="416" fill="hold">
                            <p:stCondLst>
                              <p:cond delay="0"/>
                            </p:stCondLst>
                            <p:childTnLst>
                              <p:par>
                                <p:cTn id="4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9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0" fill="hold">
                      <p:stCondLst>
                        <p:cond delay="indefinite"/>
                      </p:stCondLst>
                      <p:childTnLst>
                        <p:par>
                          <p:cTn id="421" fill="hold">
                            <p:stCondLst>
                              <p:cond delay="0"/>
                            </p:stCondLst>
                            <p:childTnLst>
                              <p:par>
                                <p:cTn id="4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4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5" fill="hold">
                      <p:stCondLst>
                        <p:cond delay="indefinite"/>
                      </p:stCondLst>
                      <p:childTnLst>
                        <p:par>
                          <p:cTn id="426" fill="hold">
                            <p:stCondLst>
                              <p:cond delay="0"/>
                            </p:stCondLst>
                            <p:childTnLst>
                              <p:par>
                                <p:cTn id="4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9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0" fill="hold">
                      <p:stCondLst>
                        <p:cond delay="indefinite"/>
                      </p:stCondLst>
                      <p:childTnLst>
                        <p:par>
                          <p:cTn id="431" fill="hold">
                            <p:stCondLst>
                              <p:cond delay="0"/>
                            </p:stCondLst>
                            <p:childTnLst>
                              <p:par>
                                <p:cTn id="4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4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5" fill="hold">
                      <p:stCondLst>
                        <p:cond delay="indefinite"/>
                      </p:stCondLst>
                      <p:childTnLst>
                        <p:par>
                          <p:cTn id="436" fill="hold">
                            <p:stCondLst>
                              <p:cond delay="0"/>
                            </p:stCondLst>
                            <p:childTnLst>
                              <p:par>
                                <p:cTn id="4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9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0" fill="hold">
                      <p:stCondLst>
                        <p:cond delay="indefinite"/>
                      </p:stCondLst>
                      <p:childTnLst>
                        <p:par>
                          <p:cTn id="441" fill="hold">
                            <p:stCondLst>
                              <p:cond delay="0"/>
                            </p:stCondLst>
                            <p:childTnLst>
                              <p:par>
                                <p:cTn id="44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4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5" fill="hold">
                      <p:stCondLst>
                        <p:cond delay="indefinite"/>
                      </p:stCondLst>
                      <p:childTnLst>
                        <p:par>
                          <p:cTn id="446" fill="hold">
                            <p:stCondLst>
                              <p:cond delay="0"/>
                            </p:stCondLst>
                            <p:childTnLst>
                              <p:par>
                                <p:cTn id="4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9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0" fill="hold">
                      <p:stCondLst>
                        <p:cond delay="indefinite"/>
                      </p:stCondLst>
                      <p:childTnLst>
                        <p:par>
                          <p:cTn id="451" fill="hold">
                            <p:stCondLst>
                              <p:cond delay="0"/>
                            </p:stCondLst>
                            <p:childTnLst>
                              <p:par>
                                <p:cTn id="4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4" dur="500"/>
                                        <p:tgtEl>
                                          <p:spTgt spid="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5" fill="hold">
                      <p:stCondLst>
                        <p:cond delay="indefinite"/>
                      </p:stCondLst>
                      <p:childTnLst>
                        <p:par>
                          <p:cTn id="456" fill="hold">
                            <p:stCondLst>
                              <p:cond delay="0"/>
                            </p:stCondLst>
                            <p:childTnLst>
                              <p:par>
                                <p:cTn id="4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9" dur="5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0" fill="hold">
                      <p:stCondLst>
                        <p:cond delay="indefinite"/>
                      </p:stCondLst>
                      <p:childTnLst>
                        <p:par>
                          <p:cTn id="461" fill="hold">
                            <p:stCondLst>
                              <p:cond delay="0"/>
                            </p:stCondLst>
                            <p:childTnLst>
                              <p:par>
                                <p:cTn id="46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4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5" fill="hold">
                      <p:stCondLst>
                        <p:cond delay="indefinite"/>
                      </p:stCondLst>
                      <p:childTnLst>
                        <p:par>
                          <p:cTn id="466" fill="hold">
                            <p:stCondLst>
                              <p:cond delay="0"/>
                            </p:stCondLst>
                            <p:childTnLst>
                              <p:par>
                                <p:cTn id="4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9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0" fill="hold">
                      <p:stCondLst>
                        <p:cond delay="indefinite"/>
                      </p:stCondLst>
                      <p:childTnLst>
                        <p:par>
                          <p:cTn id="471" fill="hold">
                            <p:stCondLst>
                              <p:cond delay="0"/>
                            </p:stCondLst>
                            <p:childTnLst>
                              <p:par>
                                <p:cTn id="47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4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5" fill="hold">
                      <p:stCondLst>
                        <p:cond delay="indefinite"/>
                      </p:stCondLst>
                      <p:childTnLst>
                        <p:par>
                          <p:cTn id="476" fill="hold">
                            <p:stCondLst>
                              <p:cond delay="0"/>
                            </p:stCondLst>
                            <p:childTnLst>
                              <p:par>
                                <p:cTn id="4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9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0" fill="hold">
                      <p:stCondLst>
                        <p:cond delay="indefinite"/>
                      </p:stCondLst>
                      <p:childTnLst>
                        <p:par>
                          <p:cTn id="481" fill="hold">
                            <p:stCondLst>
                              <p:cond delay="0"/>
                            </p:stCondLst>
                            <p:childTnLst>
                              <p:par>
                                <p:cTn id="4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4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9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0" fill="hold">
                      <p:stCondLst>
                        <p:cond delay="indefinite"/>
                      </p:stCondLst>
                      <p:childTnLst>
                        <p:par>
                          <p:cTn id="491" fill="hold">
                            <p:stCondLst>
                              <p:cond delay="0"/>
                            </p:stCondLst>
                            <p:childTnLst>
                              <p:par>
                                <p:cTn id="4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4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5" fill="hold">
                      <p:stCondLst>
                        <p:cond delay="indefinite"/>
                      </p:stCondLst>
                      <p:childTnLst>
                        <p:par>
                          <p:cTn id="496" fill="hold">
                            <p:stCondLst>
                              <p:cond delay="0"/>
                            </p:stCondLst>
                            <p:childTnLst>
                              <p:par>
                                <p:cTn id="4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9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0" fill="hold">
                      <p:stCondLst>
                        <p:cond delay="indefinite"/>
                      </p:stCondLst>
                      <p:childTnLst>
                        <p:par>
                          <p:cTn id="501" fill="hold">
                            <p:stCondLst>
                              <p:cond delay="0"/>
                            </p:stCondLst>
                            <p:childTnLst>
                              <p:par>
                                <p:cTn id="50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4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5" fill="hold">
                      <p:stCondLst>
                        <p:cond delay="indefinite"/>
                      </p:stCondLst>
                      <p:childTnLst>
                        <p:par>
                          <p:cTn id="506" fill="hold">
                            <p:stCondLst>
                              <p:cond delay="0"/>
                            </p:stCondLst>
                            <p:childTnLst>
                              <p:par>
                                <p:cTn id="50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0" fill="hold">
                      <p:stCondLst>
                        <p:cond delay="indefinite"/>
                      </p:stCondLst>
                      <p:childTnLst>
                        <p:par>
                          <p:cTn id="511" fill="hold">
                            <p:stCondLst>
                              <p:cond delay="0"/>
                            </p:stCondLst>
                            <p:childTnLst>
                              <p:par>
                                <p:cTn id="5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4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5" fill="hold">
                      <p:stCondLst>
                        <p:cond delay="indefinite"/>
                      </p:stCondLst>
                      <p:childTnLst>
                        <p:par>
                          <p:cTn id="516" fill="hold">
                            <p:stCondLst>
                              <p:cond delay="0"/>
                            </p:stCondLst>
                            <p:childTnLst>
                              <p:par>
                                <p:cTn id="5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9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5"/>
                  </p:tgtEl>
                </p:cond>
              </p:nextCondLst>
            </p:seq>
          </p:childTnLst>
        </p:cTn>
      </p:par>
    </p:tnLst>
    <p:bldLst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1630" y="502812"/>
            <a:ext cx="1125905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№18</a:t>
            </a:r>
          </a:p>
          <a:p>
            <a:endParaRPr lang="ru-RU" sz="3200" u="sng" dirty="0"/>
          </a:p>
          <a:p>
            <a:pPr lvl="0"/>
            <a:r>
              <a:rPr lang="ru-RU" sz="3200" dirty="0">
                <a:solidFill>
                  <a:prstClr val="black"/>
                </a:solidFill>
              </a:rPr>
              <a:t>Разгадайте ребус</a:t>
            </a:r>
          </a:p>
          <a:p>
            <a:endParaRPr lang="ru-RU" sz="3200" u="sng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142699" y="5707038"/>
            <a:ext cx="91657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Мошенник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 descr="C:\Users\7211К\Downloads\rebus (2).png"/>
          <p:cNvPicPr>
            <a:picLocks noChangeAspect="1" noChangeArrowheads="1"/>
          </p:cNvPicPr>
          <p:nvPr/>
        </p:nvPicPr>
        <p:blipFill>
          <a:blip r:embed="rId4" cstate="print"/>
          <a:srcRect l="3413"/>
          <a:stretch>
            <a:fillRect/>
          </a:stretch>
        </p:blipFill>
        <p:spPr bwMode="auto">
          <a:xfrm>
            <a:off x="1812757" y="2226176"/>
            <a:ext cx="8021053" cy="280411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6999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69"/>
            <a:ext cx="11594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№19</a:t>
            </a:r>
          </a:p>
          <a:p>
            <a:endParaRPr lang="ru-RU" sz="3200" dirty="0"/>
          </a:p>
          <a:p>
            <a:pPr lvl="0"/>
            <a:r>
              <a:rPr lang="ru-RU" sz="3200" dirty="0">
                <a:solidFill>
                  <a:prstClr val="black"/>
                </a:solidFill>
              </a:rPr>
              <a:t>Разгадайте ребус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5" y="5739124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3940" y="5705674"/>
            <a:ext cx="827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 </a:t>
            </a:r>
            <a:r>
              <a:rPr lang="ru-RU" sz="3200" dirty="0" err="1"/>
              <a:t>Фарминг</a:t>
            </a:r>
            <a:endParaRPr lang="ru-RU" sz="3200" dirty="0"/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 descr="C:\Users\7211К\Downloads\rebus (4).png"/>
          <p:cNvPicPr>
            <a:picLocks noChangeAspect="1" noChangeArrowheads="1"/>
          </p:cNvPicPr>
          <p:nvPr/>
        </p:nvPicPr>
        <p:blipFill>
          <a:blip r:embed="rId4" cstate="print"/>
          <a:srcRect l="4081"/>
          <a:stretch>
            <a:fillRect/>
          </a:stretch>
        </p:blipFill>
        <p:spPr bwMode="auto">
          <a:xfrm>
            <a:off x="2197768" y="2387516"/>
            <a:ext cx="7716253" cy="30986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3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69"/>
            <a:ext cx="115947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№20 </a:t>
            </a:r>
          </a:p>
          <a:p>
            <a:endParaRPr lang="ru-RU" sz="3200" dirty="0"/>
          </a:p>
          <a:p>
            <a:pPr lvl="0"/>
            <a:r>
              <a:rPr lang="ru-RU" sz="3200" dirty="0">
                <a:solidFill>
                  <a:prstClr val="black"/>
                </a:solidFill>
              </a:rPr>
              <a:t>Разгадайте ребус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51856" y="5689632"/>
            <a:ext cx="82761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 Безопасность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074" name="Picture 2" descr="C:\Users\7211К\Downloads\rebus (5).png"/>
          <p:cNvPicPr>
            <a:picLocks noChangeAspect="1" noChangeArrowheads="1"/>
          </p:cNvPicPr>
          <p:nvPr/>
        </p:nvPicPr>
        <p:blipFill>
          <a:blip r:embed="rId4" cstate="print"/>
          <a:srcRect l="2168" r="3758"/>
          <a:stretch>
            <a:fillRect/>
          </a:stretch>
        </p:blipFill>
        <p:spPr bwMode="auto">
          <a:xfrm>
            <a:off x="288757" y="1777999"/>
            <a:ext cx="11667415" cy="25694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563081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1" y="631149"/>
            <a:ext cx="691774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№1</a:t>
            </a:r>
            <a:br>
              <a:rPr lang="ru-RU" sz="3200" dirty="0"/>
            </a:br>
            <a:br>
              <a:rPr lang="ru-RU" sz="3200" dirty="0"/>
            </a:br>
            <a:r>
              <a:rPr lang="ru-RU" sz="3200" dirty="0"/>
              <a:t>Раскройте определение </a:t>
            </a:r>
            <a:r>
              <a:rPr lang="ru-RU" sz="3600" dirty="0"/>
              <a:t>«мошенничество» 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78738" y="4503877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4308" y="4439713"/>
            <a:ext cx="9274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хищение чужого имущества или приобретение права на чужое имущество путем обмана или злоупотребления доверием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31" name="Picture 7" descr="C:\Users\7211К\Documents\unname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93305" y="1006580"/>
            <a:ext cx="4475747" cy="31644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23763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96034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№2</a:t>
            </a:r>
          </a:p>
          <a:p>
            <a:endParaRPr lang="ru-RU" sz="3200" dirty="0"/>
          </a:p>
          <a:p>
            <a:r>
              <a:rPr lang="ru-RU" sz="3200" dirty="0"/>
              <a:t>Предельная величина вклада, по которому выплачивается возмещение в размере 100% суммы вклада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50413" y="4600134"/>
            <a:ext cx="188479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792021" y="4574689"/>
            <a:ext cx="989037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1 400 000 рублей. Если вкладчик имеет несколько вкладов в одном банке, возмещение выплачивается по каждому из вкладов пропорционально их размерам, но не более 1 400 000 рублей в совокупности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5367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202" y="653162"/>
            <a:ext cx="11206198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№3</a:t>
            </a:r>
          </a:p>
          <a:p>
            <a:endParaRPr lang="ru-RU" sz="3200" dirty="0"/>
          </a:p>
          <a:p>
            <a:r>
              <a:rPr lang="ru-RU" sz="3200" dirty="0"/>
              <a:t>Перечислите психологические личностные качества финансового мошенника (не менее 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4230" y="2668028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4230" y="3252803"/>
            <a:ext cx="992808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/>
              <a:t> Дар убеждения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 Умение вызывать доверие и уважение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 Адаптивность, гибкость и приспособляемость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 Умение оперативно работать с информацией и </a:t>
            </a:r>
          </a:p>
          <a:p>
            <a:r>
              <a:rPr lang="ru-RU" sz="2400" dirty="0"/>
              <a:t>быстро перестраиваться в зависимости от ситуации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 Умение планировать все до мелочей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 Склонность к риску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 Пониженная тревожность 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 Высокий уровень самоконтроля, самообладания и терпения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-1328387" y="-399712"/>
            <a:ext cx="21612826" cy="55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7" name="Picture 5" descr="C:\Users\7211К\Documents\bolee-150-tysyach-rublej-pereveli-novgorodtsy-na-scheta-distantsionnykh-moshennikov-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06512" y="2300602"/>
            <a:ext cx="3965932" cy="31184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30392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791570"/>
            <a:ext cx="1089618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№4</a:t>
            </a:r>
          </a:p>
          <a:p>
            <a:endParaRPr lang="ru-RU" sz="3200" dirty="0"/>
          </a:p>
          <a:p>
            <a:r>
              <a:rPr lang="ru-RU" sz="3200" dirty="0"/>
              <a:t>Что движет финансовым мошенником? Мотивы мошенника (не менее 3)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6115" y="3076133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87377" y="3112272"/>
            <a:ext cx="9787527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800" dirty="0"/>
              <a:t> Гипертрофированная целевая жизненная установка на обогащение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Установка на получение власти любой ценой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Установка идти на риск любой ценой (идти ва-банк)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Ориентация на повышенные стандарты качества жизни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Чрезмерная самоуверенность, значительное самомнение</a:t>
            </a:r>
          </a:p>
          <a:p>
            <a:pPr>
              <a:buFont typeface="Wingdings" pitchFamily="2" charset="2"/>
              <a:buChar char="§"/>
            </a:pPr>
            <a:r>
              <a:rPr lang="ru-RU" sz="2800" dirty="0"/>
              <a:t> Цинизм в отношении ко всем людям, в том числе к клиентам и партнерам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5513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0071" y="394881"/>
            <a:ext cx="10904203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№5</a:t>
            </a:r>
            <a:endParaRPr lang="ru-RU" sz="3200" b="1" dirty="0"/>
          </a:p>
          <a:p>
            <a:endParaRPr lang="ru-RU" sz="3200" dirty="0"/>
          </a:p>
          <a:p>
            <a:r>
              <a:rPr lang="ru-RU" sz="3200" dirty="0"/>
              <a:t>Назовите психологический портрет обманутого пользователя (не менее 3 качеств)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17777" y="2557048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33461" y="3270131"/>
            <a:ext cx="10103316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ru-RU" sz="2400" dirty="0"/>
              <a:t> Низкий уровень финансовой грамотности потребителя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 Переживание негативных жизненных событий в прошлом </a:t>
            </a:r>
          </a:p>
          <a:p>
            <a:r>
              <a:rPr lang="ru-RU" sz="2400" dirty="0"/>
              <a:t>или настоящем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 Тяжелая финансовая ситуация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 Пожилой возраст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 Психологические характеристики (финансовый оптимизм, неудовлетворенность жизнью)</a:t>
            </a:r>
          </a:p>
          <a:p>
            <a:pPr>
              <a:buFont typeface="Wingdings" pitchFamily="2" charset="2"/>
              <a:buChar char="§"/>
            </a:pPr>
            <a:r>
              <a:rPr lang="ru-RU" sz="2400" dirty="0"/>
              <a:t> Поведенческие характеристики (открытость к предложениям о продажах тех или иных продуктов)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2" name="Picture 4" descr="C:\Users\7211К\Documents\160749364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16955" y="1938364"/>
            <a:ext cx="4075045" cy="376926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3021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0811" y="693713"/>
            <a:ext cx="1091820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№6</a:t>
            </a:r>
          </a:p>
          <a:p>
            <a:endParaRPr lang="ru-RU" sz="3200" dirty="0"/>
          </a:p>
          <a:p>
            <a:r>
              <a:rPr lang="ru-RU" sz="3200" dirty="0"/>
              <a:t>Дайте определение </a:t>
            </a:r>
            <a:r>
              <a:rPr lang="ru-RU" sz="3600" dirty="0"/>
              <a:t>«финансовой пирамиде»</a:t>
            </a:r>
            <a:endParaRPr lang="ru-RU" sz="3200" dirty="0"/>
          </a:p>
          <a:p>
            <a:pPr algn="ctr"/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485693" y="2530703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2770" name="Picture 2" descr="Осторожно! Финансовая пирамида! » Официальный сайт Администрации  Березовского городского округа Кемеровской области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73007" y="2386330"/>
            <a:ext cx="6165014" cy="3496444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06405" y="3172385"/>
            <a:ext cx="446664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организация, в которой единственным методом получения дохода уже существующими участниками является привлечение денежных средств новых членов пирамиды</a:t>
            </a:r>
          </a:p>
        </p:txBody>
      </p:sp>
    </p:spTree>
    <p:extLst>
      <p:ext uri="{BB962C8B-B14F-4D97-AF65-F5344CB8AC3E}">
        <p14:creationId xmlns:p14="http://schemas.microsoft.com/office/powerpoint/2010/main" val="1810694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7672" y="534896"/>
            <a:ext cx="11714328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u="sng" dirty="0"/>
              <a:t>ВОПРОС №7</a:t>
            </a:r>
          </a:p>
          <a:p>
            <a:endParaRPr lang="ru-RU" sz="3200" dirty="0"/>
          </a:p>
          <a:p>
            <a:r>
              <a:rPr lang="ru-RU" sz="3200" dirty="0"/>
              <a:t>Раскройте определение </a:t>
            </a:r>
            <a:r>
              <a:rPr lang="ru-RU" sz="3600" dirty="0"/>
              <a:t>«</a:t>
            </a:r>
            <a:r>
              <a:rPr lang="ru-RU" sz="3600" dirty="0" err="1"/>
              <a:t>скимминг</a:t>
            </a:r>
            <a:r>
              <a:rPr lang="ru-RU" sz="3600" dirty="0"/>
              <a:t>»</a:t>
            </a:r>
            <a:endParaRPr lang="ru-RU" sz="3200" dirty="0"/>
          </a:p>
        </p:txBody>
      </p:sp>
      <p:sp>
        <p:nvSpPr>
          <p:cNvPr id="4" name="TextBox 3"/>
          <p:cNvSpPr txBox="1"/>
          <p:nvPr/>
        </p:nvSpPr>
        <p:spPr>
          <a:xfrm>
            <a:off x="630072" y="5707039"/>
            <a:ext cx="15126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>
                <a:solidFill>
                  <a:srgbClr val="00B050"/>
                </a:solidFill>
              </a:rPr>
              <a:t>ОТВЕТ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917834" y="5707039"/>
            <a:ext cx="9520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/>
              <a:t>Способ мошенничества, основанный на считывании магнитной полосы карты при помещении карты в банкомат</a:t>
            </a:r>
          </a:p>
        </p:txBody>
      </p:sp>
      <p:sp>
        <p:nvSpPr>
          <p:cNvPr id="6" name="Управляющая кнопка: домой 5">
            <a:hlinkClick r:id="rId3" action="ppaction://hlinksldjump" highlightClick="1"/>
          </p:cNvPr>
          <p:cNvSpPr/>
          <p:nvPr/>
        </p:nvSpPr>
        <p:spPr>
          <a:xfrm>
            <a:off x="11395881" y="6114197"/>
            <a:ext cx="796119" cy="743803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146" name="Picture 2" descr="C:\Users\7211К\Documents\platezhniy-sskimm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88137" y="2133405"/>
            <a:ext cx="5070725" cy="338048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6917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2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igra"/>
  <p:tag name="ISPRING_RESOURCE_PATHS_HASH_2" val="eebe10aeb26d565cbbf8a6e96d71d311b10c6a4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2311</TotalTime>
  <Words>1000</Words>
  <Application>Microsoft Office PowerPoint</Application>
  <PresentationFormat>Широкоэкранный</PresentationFormat>
  <Paragraphs>257</Paragraphs>
  <Slides>22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igra</dc:title>
  <dc:creator>Георгий Аствацатуров</dc:creator>
  <cp:lastModifiedBy>Елена Казанцева</cp:lastModifiedBy>
  <cp:revision>169</cp:revision>
  <dcterms:created xsi:type="dcterms:W3CDTF">2017-08-05T04:53:38Z</dcterms:created>
  <dcterms:modified xsi:type="dcterms:W3CDTF">2024-05-12T16:37:31Z</dcterms:modified>
</cp:coreProperties>
</file>